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67" r:id="rId9"/>
    <p:sldId id="268" r:id="rId10"/>
    <p:sldId id="269" r:id="rId11"/>
  </p:sldIdLst>
  <p:sldSz cx="9144000" cy="5143500" type="screen16x9"/>
  <p:notesSz cx="6858000" cy="9144000"/>
  <p:embeddedFontLst>
    <p:embeddedFont>
      <p:font typeface="Pretendard Black" panose="02000A03000000020004" pitchFamily="2" charset="-127"/>
      <p:bold r:id="rId13"/>
    </p:embeddedFont>
    <p:embeddedFont>
      <p:font typeface="Pretendard Light" panose="02000403000000020004" pitchFamily="2" charset="-127"/>
      <p:regular r:id="rId14"/>
    </p:embeddedFont>
    <p:embeddedFont>
      <p:font typeface="Pretendard Medium" panose="02000603000000020004" pitchFamily="2" charset="-127"/>
      <p:regular r:id="rId15"/>
    </p:embeddedFont>
    <p:embeddedFont>
      <p:font typeface="Pretendard SemiBold" panose="02000703000000020004" pitchFamily="2" charset="-127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264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80"/>
  </p:normalViewPr>
  <p:slideViewPr>
    <p:cSldViewPr snapToGrid="0">
      <p:cViewPr varScale="1">
        <p:scale>
          <a:sx n="181" d="100"/>
          <a:sy n="181" d="100"/>
        </p:scale>
        <p:origin x="184" y="3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AB72E9B0-EDBA-57CB-BE77-C9F972D7E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>
            <a:extLst>
              <a:ext uri="{FF2B5EF4-FFF2-40B4-BE49-F238E27FC236}">
                <a16:creationId xmlns:a16="http://schemas.microsoft.com/office/drawing/2014/main" id="{3B2BBADD-56EC-601F-562D-B7112A7074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>
            <a:extLst>
              <a:ext uri="{FF2B5EF4-FFF2-40B4-BE49-F238E27FC236}">
                <a16:creationId xmlns:a16="http://schemas.microsoft.com/office/drawing/2014/main" id="{D98AF7EA-08AD-5FD3-2202-4AC0058905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4724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8456EE31-FADA-776E-40A0-DCB68C0F6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>
            <a:extLst>
              <a:ext uri="{FF2B5EF4-FFF2-40B4-BE49-F238E27FC236}">
                <a16:creationId xmlns:a16="http://schemas.microsoft.com/office/drawing/2014/main" id="{9318ECD0-CDDF-CF1E-9C17-34FBD82879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>
            <a:extLst>
              <a:ext uri="{FF2B5EF4-FFF2-40B4-BE49-F238E27FC236}">
                <a16:creationId xmlns:a16="http://schemas.microsoft.com/office/drawing/2014/main" id="{CF3583AB-C410-90E5-5B15-4F6FE67AA2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6896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E56B8716-22DB-92AD-9F8D-09A9F6CD1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>
            <a:extLst>
              <a:ext uri="{FF2B5EF4-FFF2-40B4-BE49-F238E27FC236}">
                <a16:creationId xmlns:a16="http://schemas.microsoft.com/office/drawing/2014/main" id="{BB329B30-2E49-13BF-21EF-90F5F511CD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>
            <a:extLst>
              <a:ext uri="{FF2B5EF4-FFF2-40B4-BE49-F238E27FC236}">
                <a16:creationId xmlns:a16="http://schemas.microsoft.com/office/drawing/2014/main" id="{B8C597EF-82BB-D1B3-B9FB-56C1751FEE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36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8392798D-9E1A-46A7-B39C-B0789C5AB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>
            <a:extLst>
              <a:ext uri="{FF2B5EF4-FFF2-40B4-BE49-F238E27FC236}">
                <a16:creationId xmlns:a16="http://schemas.microsoft.com/office/drawing/2014/main" id="{1D6CED78-4D79-141D-F26A-91E38042D5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>
            <a:extLst>
              <a:ext uri="{FF2B5EF4-FFF2-40B4-BE49-F238E27FC236}">
                <a16:creationId xmlns:a16="http://schemas.microsoft.com/office/drawing/2014/main" id="{A1EEE615-0A74-13B6-A5D8-5493787366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9064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5E90E5B4-C4B7-F4C4-028B-8BBB4ABB7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>
            <a:extLst>
              <a:ext uri="{FF2B5EF4-FFF2-40B4-BE49-F238E27FC236}">
                <a16:creationId xmlns:a16="http://schemas.microsoft.com/office/drawing/2014/main" id="{8F5638FB-B040-9DD5-2330-818CC70DAA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>
            <a:extLst>
              <a:ext uri="{FF2B5EF4-FFF2-40B4-BE49-F238E27FC236}">
                <a16:creationId xmlns:a16="http://schemas.microsoft.com/office/drawing/2014/main" id="{3F5F4410-7409-CA2F-2852-41EF0C9B46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6366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0E028977-D6CA-99EC-08DC-576D957C6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>
            <a:extLst>
              <a:ext uri="{FF2B5EF4-FFF2-40B4-BE49-F238E27FC236}">
                <a16:creationId xmlns:a16="http://schemas.microsoft.com/office/drawing/2014/main" id="{C095E7DF-6CA5-4A92-E600-7BD9B61C3A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>
            <a:extLst>
              <a:ext uri="{FF2B5EF4-FFF2-40B4-BE49-F238E27FC236}">
                <a16:creationId xmlns:a16="http://schemas.microsoft.com/office/drawing/2014/main" id="{1F7054D9-13DC-BE0C-1848-A0B5FBFC62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6977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DE114CDD-27E0-3F79-53C1-DA58C18CB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>
            <a:extLst>
              <a:ext uri="{FF2B5EF4-FFF2-40B4-BE49-F238E27FC236}">
                <a16:creationId xmlns:a16="http://schemas.microsoft.com/office/drawing/2014/main" id="{F13B5545-1536-B9F2-AF02-26389538A0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>
            <a:extLst>
              <a:ext uri="{FF2B5EF4-FFF2-40B4-BE49-F238E27FC236}">
                <a16:creationId xmlns:a16="http://schemas.microsoft.com/office/drawing/2014/main" id="{9A5E0E4D-66F9-68A0-4404-5261F1B9E5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4406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376188BA-04D1-BF98-84D0-AC8401C46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>
            <a:extLst>
              <a:ext uri="{FF2B5EF4-FFF2-40B4-BE49-F238E27FC236}">
                <a16:creationId xmlns:a16="http://schemas.microsoft.com/office/drawing/2014/main" id="{4E65F373-15D2-2177-DD14-6B0B471E06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>
            <a:extLst>
              <a:ext uri="{FF2B5EF4-FFF2-40B4-BE49-F238E27FC236}">
                <a16:creationId xmlns:a16="http://schemas.microsoft.com/office/drawing/2014/main" id="{1572C166-E318-4059-A226-59F04AB37D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90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37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CUAI </a:t>
            </a:r>
            <a:r>
              <a:rPr lang="ko-KR" altLang="en-US" sz="2500" b="1" dirty="0">
                <a:solidFill>
                  <a:srgbClr val="19264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하계 컨퍼런스</a:t>
            </a:r>
            <a:r>
              <a:rPr lang="ko" sz="2500" b="1" dirty="0">
                <a:solidFill>
                  <a:srgbClr val="19264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</a:t>
            </a:r>
            <a:r>
              <a:rPr lang="en-US" altLang="ko" sz="2500" b="1" dirty="0">
                <a:solidFill>
                  <a:srgbClr val="19264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MM3</a:t>
            </a:r>
            <a:r>
              <a:rPr lang="ko" sz="2500" b="1" dirty="0">
                <a:solidFill>
                  <a:srgbClr val="19264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팀</a:t>
            </a:r>
            <a:endParaRPr sz="2500" b="1" dirty="0">
              <a:solidFill>
                <a:srgbClr val="19264B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202</a:t>
            </a:r>
            <a:r>
              <a:rPr lang="en-US" altLang="ko-KR" dirty="0">
                <a:solidFill>
                  <a:srgbClr val="19264B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5</a:t>
            </a:r>
            <a:r>
              <a:rPr lang="ko" dirty="0">
                <a:solidFill>
                  <a:srgbClr val="19264B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.0</a:t>
            </a:r>
            <a:r>
              <a:rPr lang="en-US" altLang="ko-KR" dirty="0">
                <a:solidFill>
                  <a:srgbClr val="19264B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7</a:t>
            </a:r>
            <a:r>
              <a:rPr lang="ko" dirty="0">
                <a:solidFill>
                  <a:srgbClr val="19264B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  <a:r>
              <a:rPr lang="en-US" altLang="ko-KR" dirty="0">
                <a:solidFill>
                  <a:srgbClr val="19264B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29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rgbClr val="1926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발표자 : </a:t>
            </a:r>
            <a:r>
              <a:rPr lang="ko-KR" altLang="en-US" sz="1200">
                <a:solidFill>
                  <a:srgbClr val="1926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강민성</a:t>
            </a:r>
            <a:endParaRPr sz="1200" dirty="0">
              <a:solidFill>
                <a:srgbClr val="19264B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ECF02ADA-B021-69BB-B2B5-D60DAE4D1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6C36DC0C-E4E4-5411-9AF5-3160CFD82AA0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>
            <a:extLst>
              <a:ext uri="{FF2B5EF4-FFF2-40B4-BE49-F238E27FC236}">
                <a16:creationId xmlns:a16="http://schemas.microsoft.com/office/drawing/2014/main" id="{0CA004A1-C402-D1D8-A178-20BA24A0B0E9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>
            <a:extLst>
              <a:ext uri="{FF2B5EF4-FFF2-40B4-BE49-F238E27FC236}">
                <a16:creationId xmlns:a16="http://schemas.microsoft.com/office/drawing/2014/main" id="{52CA70A0-B8C6-95B0-316A-E14F88B07E3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8C6026DB-78F1-05DB-C8E4-6FAF840B5128}"/>
              </a:ext>
            </a:extLst>
          </p:cNvPr>
          <p:cNvSpPr txBox="1"/>
          <p:nvPr/>
        </p:nvSpPr>
        <p:spPr>
          <a:xfrm>
            <a:off x="1408974" y="306875"/>
            <a:ext cx="7481808" cy="846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sz="2000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 </a:t>
            </a:r>
            <a:r>
              <a:rPr lang="ko-KR" altLang="en-US" sz="2000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실험결과 및 비교 </a:t>
            </a:r>
            <a:r>
              <a:rPr lang="en-US" altLang="ko-KR" sz="2000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2000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진행중</a:t>
            </a:r>
            <a:r>
              <a:rPr lang="en-US" altLang="ko-KR" sz="2000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r>
              <a:rPr lang="ko-KR" altLang="en-US" sz="2000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b="1" dirty="0">
              <a:solidFill>
                <a:srgbClr val="19264B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  <a:sym typeface="NanumGothic ExtraBold"/>
            </a:endParaRPr>
          </a:p>
        </p:txBody>
      </p:sp>
      <p:pic>
        <p:nvPicPr>
          <p:cNvPr id="5" name="그림 4" descr="텍스트, 폰트, 스크린샷, 영수증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8D901DE-93DC-2AA5-5A9A-B65EA5263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427" y="730052"/>
            <a:ext cx="5475602" cy="2176328"/>
          </a:xfrm>
          <a:prstGeom prst="rect">
            <a:avLst/>
          </a:prstGeom>
        </p:spPr>
      </p:pic>
      <p:pic>
        <p:nvPicPr>
          <p:cNvPr id="6" name="그림 5" descr="텍스트, 스크린샷, 폰트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E063068-6027-75E5-82FD-A85DFD0FC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769" y="2971800"/>
            <a:ext cx="5504260" cy="195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869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sz="2500" b="1" dirty="0">
                <a:solidFill>
                  <a:srgbClr val="19264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  <a:sym typeface="NanumGothic ExtraBold"/>
              </a:rPr>
              <a:t>스터디원 소개 및 만남 인증</a:t>
            </a:r>
            <a:endParaRPr sz="2500" b="1" dirty="0">
              <a:solidFill>
                <a:srgbClr val="19264B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114412" y="1917628"/>
            <a:ext cx="2282100" cy="14157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스터디원 </a:t>
            </a:r>
            <a:r>
              <a:rPr lang="en-US" altLang="ko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1 :</a:t>
            </a:r>
            <a:r>
              <a:rPr lang="ko" sz="1600" dirty="0"/>
              <a:t> </a:t>
            </a:r>
            <a:r>
              <a:rPr lang="ko-KR" altLang="en-US" sz="16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오규안</a:t>
            </a:r>
            <a:endParaRPr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스터디원 </a:t>
            </a:r>
            <a:r>
              <a:rPr lang="en-US" altLang="ko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2 :</a:t>
            </a:r>
            <a:r>
              <a:rPr lang="ko" sz="1600" dirty="0"/>
              <a:t>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강민성</a:t>
            </a:r>
            <a:endParaRPr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스터디원 3 :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양재영</a:t>
            </a:r>
            <a:endParaRPr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026" name="Picture 2" descr="말풍선 채팅 카카오톡 - Pixabay의 무료 벡터 그래픽">
            <a:extLst>
              <a:ext uri="{FF2B5EF4-FFF2-40B4-BE49-F238E27FC236}">
                <a16:creationId xmlns:a16="http://schemas.microsoft.com/office/drawing/2014/main" id="{4D4DFEA1-E200-1525-0D34-E37039C88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701" y="1405780"/>
            <a:ext cx="2484359" cy="16050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oogle, meet icon - Free download on Iconfinder">
            <a:extLst>
              <a:ext uri="{FF2B5EF4-FFF2-40B4-BE49-F238E27FC236}">
                <a16:creationId xmlns:a16="http://schemas.microsoft.com/office/drawing/2014/main" id="{EF0023F6-D186-4CAA-CA7B-53C62CE82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005" y="1513862"/>
            <a:ext cx="1375782" cy="137578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6BF8A4-0A6E-EC28-73D5-E5859C20F104}"/>
              </a:ext>
            </a:extLst>
          </p:cNvPr>
          <p:cNvSpPr txBox="1"/>
          <p:nvPr/>
        </p:nvSpPr>
        <p:spPr>
          <a:xfrm>
            <a:off x="1542412" y="3350113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카카오톡 및 </a:t>
            </a:r>
            <a:r>
              <a:rPr lang="en-US" altLang="ko-KR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Google Meet</a:t>
            </a:r>
            <a:r>
              <a:rPr lang="ko-KR" altLang="en-US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통해</a:t>
            </a:r>
            <a:endParaRPr lang="en-US" altLang="ko-KR" dirty="0">
              <a:solidFill>
                <a:srgbClr val="19264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매주 정기적으로 회의 진행 중</a:t>
            </a:r>
            <a:endParaRPr lang="en-US" altLang="ko-KR" dirty="0">
              <a:solidFill>
                <a:srgbClr val="19264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01C1EE3E-934C-19B5-1BCC-40A92002C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326A712B-2C2A-91C1-AC6A-6CB37B2B1C69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>
            <a:extLst>
              <a:ext uri="{FF2B5EF4-FFF2-40B4-BE49-F238E27FC236}">
                <a16:creationId xmlns:a16="http://schemas.microsoft.com/office/drawing/2014/main" id="{FC689456-EA04-3A0E-2490-89DE90EA3907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>
            <a:extLst>
              <a:ext uri="{FF2B5EF4-FFF2-40B4-BE49-F238E27FC236}">
                <a16:creationId xmlns:a16="http://schemas.microsoft.com/office/drawing/2014/main" id="{04D33BD3-A4D5-50B6-6A71-EBF61DCC6D6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F514A121-A2EF-2E9D-5188-FA362835E388}"/>
              </a:ext>
            </a:extLst>
          </p:cNvPr>
          <p:cNvSpPr txBox="1"/>
          <p:nvPr/>
        </p:nvSpPr>
        <p:spPr>
          <a:xfrm>
            <a:off x="1408974" y="306875"/>
            <a:ext cx="5690635" cy="91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b="1" dirty="0">
                <a:solidFill>
                  <a:srgbClr val="19264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  <a:sym typeface="NanumGothic ExtraBold"/>
              </a:rPr>
              <a:t>컨퍼런스 주제</a:t>
            </a:r>
            <a:r>
              <a:rPr lang="en-US" altLang="ko-KR" sz="2500" b="1" dirty="0">
                <a:solidFill>
                  <a:srgbClr val="19264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  <a:sym typeface="NanumGothic ExtraBold"/>
              </a:rPr>
              <a:t>:</a:t>
            </a:r>
          </a:p>
          <a:p>
            <a:pPr>
              <a:lnSpc>
                <a:spcPct val="115000"/>
              </a:lnSpc>
            </a:pPr>
            <a:r>
              <a:rPr lang="ko-KR" altLang="en-US" sz="1600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NanumGothic ExtraBold"/>
              </a:rPr>
              <a:t>“악천후 환경에서의 자율주행을 위한 향상된 객체 탐지 성능 연구”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EAE3071-2C98-6356-1AB7-DCB458634329}"/>
              </a:ext>
            </a:extLst>
          </p:cNvPr>
          <p:cNvGrpSpPr/>
          <p:nvPr/>
        </p:nvGrpSpPr>
        <p:grpSpPr>
          <a:xfrm>
            <a:off x="1524948" y="1853030"/>
            <a:ext cx="3155803" cy="2228606"/>
            <a:chOff x="1524948" y="2142962"/>
            <a:chExt cx="3155803" cy="2228606"/>
          </a:xfrm>
        </p:grpSpPr>
        <p:pic>
          <p:nvPicPr>
            <p:cNvPr id="5" name="Picture 2" descr="DAWN Dataset | Papers With Code">
              <a:extLst>
                <a:ext uri="{FF2B5EF4-FFF2-40B4-BE49-F238E27FC236}">
                  <a16:creationId xmlns:a16="http://schemas.microsoft.com/office/drawing/2014/main" id="{F0BC8F73-B9E5-05F8-93CE-147993FCD3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948" y="2142962"/>
              <a:ext cx="3155803" cy="178970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2F91B-C4E3-21AA-E394-AEE4A682C6BC}"/>
                </a:ext>
              </a:extLst>
            </p:cNvPr>
            <p:cNvSpPr txBox="1"/>
            <p:nvPr/>
          </p:nvSpPr>
          <p:spPr>
            <a:xfrm>
              <a:off x="1901327" y="4063791"/>
              <a:ext cx="240304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19264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[ </a:t>
              </a:r>
              <a:r>
                <a:rPr lang="ko-KR" altLang="en-US" dirty="0">
                  <a:solidFill>
                    <a:srgbClr val="19264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악천후 환경 이미지 데이터 </a:t>
              </a:r>
              <a:r>
                <a:rPr lang="en-US" altLang="ko-KR" dirty="0">
                  <a:solidFill>
                    <a:srgbClr val="19264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]</a:t>
              </a:r>
            </a:p>
          </p:txBody>
        </p:sp>
      </p:grpSp>
      <p:sp>
        <p:nvSpPr>
          <p:cNvPr id="8" name="화살표: 위쪽 7">
            <a:extLst>
              <a:ext uri="{FF2B5EF4-FFF2-40B4-BE49-F238E27FC236}">
                <a16:creationId xmlns:a16="http://schemas.microsoft.com/office/drawing/2014/main" id="{F8C853FD-12A3-E562-1B11-9E0E98A11D32}"/>
              </a:ext>
            </a:extLst>
          </p:cNvPr>
          <p:cNvSpPr/>
          <p:nvPr/>
        </p:nvSpPr>
        <p:spPr>
          <a:xfrm rot="5400000">
            <a:off x="4980878" y="2551788"/>
            <a:ext cx="364273" cy="404198"/>
          </a:xfrm>
          <a:prstGeom prst="upArrow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0" name="Picture 2" descr="TPSeNCE: Towards Artifact-Free Realistic Rain Generation for Deraining and Object  Detection in Rain">
            <a:extLst>
              <a:ext uri="{FF2B5EF4-FFF2-40B4-BE49-F238E27FC236}">
                <a16:creationId xmlns:a16="http://schemas.microsoft.com/office/drawing/2014/main" id="{6DCB2D46-AB4C-A288-4DDA-4BF55B21C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278" y="1853029"/>
            <a:ext cx="3195895" cy="17897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24A204-C2BC-8C65-B986-AE597F269924}"/>
              </a:ext>
            </a:extLst>
          </p:cNvPr>
          <p:cNvSpPr txBox="1"/>
          <p:nvPr/>
        </p:nvSpPr>
        <p:spPr>
          <a:xfrm>
            <a:off x="5986390" y="3773859"/>
            <a:ext cx="24030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 </a:t>
            </a:r>
            <a:r>
              <a:rPr lang="ko-KR" altLang="en-US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악천후 환경에서의 객체 탐지 </a:t>
            </a:r>
            <a:r>
              <a:rPr lang="en-US" altLang="ko-KR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486541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D5559640-7890-34C9-4279-5DC6DA68F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CB130C7E-087D-4AEB-4D41-BB62E1A94060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>
            <a:extLst>
              <a:ext uri="{FF2B5EF4-FFF2-40B4-BE49-F238E27FC236}">
                <a16:creationId xmlns:a16="http://schemas.microsoft.com/office/drawing/2014/main" id="{E70A79B4-F626-7B3D-BE54-F99252804713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>
            <a:extLst>
              <a:ext uri="{FF2B5EF4-FFF2-40B4-BE49-F238E27FC236}">
                <a16:creationId xmlns:a16="http://schemas.microsoft.com/office/drawing/2014/main" id="{EF04627C-0AF8-C816-821C-C3B09EC51BE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02050D70-3172-7445-14F8-C0BE0153CCF1}"/>
              </a:ext>
            </a:extLst>
          </p:cNvPr>
          <p:cNvSpPr txBox="1"/>
          <p:nvPr/>
        </p:nvSpPr>
        <p:spPr>
          <a:xfrm>
            <a:off x="1408974" y="306875"/>
            <a:ext cx="2211455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b="1" dirty="0">
                <a:solidFill>
                  <a:srgbClr val="19264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  <a:sym typeface="NanumGothic ExtraBold"/>
              </a:rPr>
              <a:t>계획</a:t>
            </a:r>
            <a:endParaRPr lang="en-US" altLang="ko-KR" sz="2500" b="1" dirty="0">
              <a:solidFill>
                <a:srgbClr val="19264B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  <a:sym typeface="NanumGothic ExtraBold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2C55CE-F056-E4B7-7CFF-F0162BF6C5A1}"/>
              </a:ext>
            </a:extLst>
          </p:cNvPr>
          <p:cNvSpPr/>
          <p:nvPr/>
        </p:nvSpPr>
        <p:spPr>
          <a:xfrm>
            <a:off x="1680117" y="1538405"/>
            <a:ext cx="2795238" cy="1003610"/>
          </a:xfrm>
          <a:prstGeom prst="rect">
            <a:avLst/>
          </a:prstGeom>
          <a:noFill/>
          <a:ln w="38100">
            <a:solidFill>
              <a:srgbClr val="1926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D19E52-4D6E-C91F-305A-7A69D32A5B14}"/>
              </a:ext>
            </a:extLst>
          </p:cNvPr>
          <p:cNvSpPr txBox="1"/>
          <p:nvPr/>
        </p:nvSpPr>
        <p:spPr>
          <a:xfrm>
            <a:off x="1895708" y="1158657"/>
            <a:ext cx="23640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[ 2D Backbone Selection</a:t>
            </a:r>
            <a:r>
              <a:rPr lang="ko-KR" altLang="en-US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A16D00-970D-3BE2-6900-C83FD0434687}"/>
              </a:ext>
            </a:extLst>
          </p:cNvPr>
          <p:cNvSpPr txBox="1"/>
          <p:nvPr/>
        </p:nvSpPr>
        <p:spPr>
          <a:xfrm>
            <a:off x="1680118" y="1677999"/>
            <a:ext cx="27952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ConvNeXt</a:t>
            </a:r>
            <a:r>
              <a:rPr lang="ko-KR" altLang="en-US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와 </a:t>
            </a:r>
            <a:r>
              <a:rPr lang="en-US" altLang="ko-KR" dirty="0" err="1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SwinTransformer</a:t>
            </a:r>
            <a:r>
              <a:rPr lang="en-US" altLang="ko-KR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악천후 </a:t>
            </a:r>
            <a:r>
              <a:rPr lang="en-US" altLang="ko-KR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2D Detection</a:t>
            </a:r>
            <a:r>
              <a:rPr lang="ko-KR" altLang="en-US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성능 비교 후</a:t>
            </a:r>
            <a:endParaRPr lang="en-US" altLang="ko-KR" dirty="0">
              <a:solidFill>
                <a:srgbClr val="19264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en-US" altLang="ko-KR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2D Backbone</a:t>
            </a:r>
            <a:r>
              <a:rPr lang="ko-KR" altLang="en-US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선정</a:t>
            </a:r>
            <a:endParaRPr lang="en-US" altLang="ko-KR" dirty="0">
              <a:solidFill>
                <a:srgbClr val="19264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화살표: 위쪽 7">
            <a:extLst>
              <a:ext uri="{FF2B5EF4-FFF2-40B4-BE49-F238E27FC236}">
                <a16:creationId xmlns:a16="http://schemas.microsoft.com/office/drawing/2014/main" id="{7F050C0B-ECD4-623C-C450-6C05A1477354}"/>
              </a:ext>
            </a:extLst>
          </p:cNvPr>
          <p:cNvSpPr/>
          <p:nvPr/>
        </p:nvSpPr>
        <p:spPr>
          <a:xfrm rot="5400000">
            <a:off x="4801047" y="1845232"/>
            <a:ext cx="364273" cy="404198"/>
          </a:xfrm>
          <a:prstGeom prst="upArrow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0351A6-61E2-DAA5-6A48-05DEAA19FE29}"/>
              </a:ext>
            </a:extLst>
          </p:cNvPr>
          <p:cNvSpPr/>
          <p:nvPr/>
        </p:nvSpPr>
        <p:spPr>
          <a:xfrm>
            <a:off x="5491012" y="1538405"/>
            <a:ext cx="2795238" cy="1003610"/>
          </a:xfrm>
          <a:prstGeom prst="rect">
            <a:avLst/>
          </a:prstGeom>
          <a:noFill/>
          <a:ln w="38100">
            <a:solidFill>
              <a:srgbClr val="1926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98F1BD-B311-DDB9-6B4C-5CC651196E09}"/>
              </a:ext>
            </a:extLst>
          </p:cNvPr>
          <p:cNvSpPr txBox="1"/>
          <p:nvPr/>
        </p:nvSpPr>
        <p:spPr>
          <a:xfrm>
            <a:off x="5706603" y="1158657"/>
            <a:ext cx="23640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[ 3D Backbone</a:t>
            </a:r>
            <a:r>
              <a:rPr lang="ko-KR" altLang="en-US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47F60A-2AC1-1E5F-2DF4-F96822C9884E}"/>
              </a:ext>
            </a:extLst>
          </p:cNvPr>
          <p:cNvSpPr txBox="1"/>
          <p:nvPr/>
        </p:nvSpPr>
        <p:spPr>
          <a:xfrm>
            <a:off x="5580221" y="1677999"/>
            <a:ext cx="261681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3D Point Cloud Data</a:t>
            </a:r>
            <a:r>
              <a:rPr lang="ko-KR" altLang="en-US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</a:t>
            </a:r>
            <a:r>
              <a:rPr lang="en-US" altLang="ko-KR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2D Bird’s Eye View</a:t>
            </a:r>
            <a:r>
              <a:rPr lang="ko-KR" altLang="en-US" dirty="0" err="1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맵으로</a:t>
            </a:r>
            <a:r>
              <a:rPr lang="ko-KR" altLang="en-US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변환 후</a:t>
            </a:r>
            <a:r>
              <a:rPr lang="en-US" altLang="ko-KR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 algn="ctr"/>
            <a:r>
              <a:rPr lang="ko-KR" altLang="en-US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가벼운 </a:t>
            </a:r>
            <a:r>
              <a:rPr lang="en-US" altLang="ko-KR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CNN </a:t>
            </a:r>
            <a:r>
              <a:rPr lang="ko-KR" altLang="en-US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아키텍처 활용</a:t>
            </a:r>
            <a:endParaRPr lang="en-US" altLang="ko-KR" dirty="0">
              <a:solidFill>
                <a:srgbClr val="19264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화살표: 위쪽 11">
            <a:extLst>
              <a:ext uri="{FF2B5EF4-FFF2-40B4-BE49-F238E27FC236}">
                <a16:creationId xmlns:a16="http://schemas.microsoft.com/office/drawing/2014/main" id="{BE9909BE-9772-77F9-5A39-F3D1C844503F}"/>
              </a:ext>
            </a:extLst>
          </p:cNvPr>
          <p:cNvSpPr/>
          <p:nvPr/>
        </p:nvSpPr>
        <p:spPr>
          <a:xfrm rot="10800000">
            <a:off x="6706493" y="2843067"/>
            <a:ext cx="364273" cy="404198"/>
          </a:xfrm>
          <a:prstGeom prst="upArrow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89B1D69-B372-9008-CBEC-9908AC414F34}"/>
              </a:ext>
            </a:extLst>
          </p:cNvPr>
          <p:cNvSpPr/>
          <p:nvPr/>
        </p:nvSpPr>
        <p:spPr>
          <a:xfrm>
            <a:off x="5491012" y="3772366"/>
            <a:ext cx="2795238" cy="1003610"/>
          </a:xfrm>
          <a:prstGeom prst="rect">
            <a:avLst/>
          </a:prstGeom>
          <a:noFill/>
          <a:ln w="38100">
            <a:solidFill>
              <a:srgbClr val="1926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617C92-FBC8-CC84-FA07-40ECA68D34E8}"/>
              </a:ext>
            </a:extLst>
          </p:cNvPr>
          <p:cNvSpPr txBox="1"/>
          <p:nvPr/>
        </p:nvSpPr>
        <p:spPr>
          <a:xfrm>
            <a:off x="5491012" y="3392618"/>
            <a:ext cx="27952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 </a:t>
            </a:r>
            <a:r>
              <a:rPr lang="ko-KR" altLang="en-US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상호 </a:t>
            </a:r>
            <a:r>
              <a:rPr lang="ko-KR" altLang="en-US" dirty="0" err="1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어텐션</a:t>
            </a:r>
            <a:r>
              <a:rPr lang="ko-KR" altLang="en-US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퓨전 모듈</a:t>
            </a:r>
            <a:r>
              <a:rPr lang="en-US" altLang="ko-KR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(CAFM)</a:t>
            </a:r>
            <a:r>
              <a:rPr lang="ko-KR" altLang="en-US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996CF5-9058-33BB-D1A3-9E9341117F8E}"/>
              </a:ext>
            </a:extLst>
          </p:cNvPr>
          <p:cNvSpPr txBox="1"/>
          <p:nvPr/>
        </p:nvSpPr>
        <p:spPr>
          <a:xfrm>
            <a:off x="5491011" y="3911960"/>
            <a:ext cx="27952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두 센서에서 한쪽의 정보를 바탕으로 다른 쪽 정보의 어느 부분을 더 중요하게 볼지 동적으로 결정</a:t>
            </a:r>
            <a:endParaRPr lang="en-US" altLang="ko-KR" dirty="0">
              <a:solidFill>
                <a:srgbClr val="19264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8" name="화살표: 위쪽 17">
            <a:extLst>
              <a:ext uri="{FF2B5EF4-FFF2-40B4-BE49-F238E27FC236}">
                <a16:creationId xmlns:a16="http://schemas.microsoft.com/office/drawing/2014/main" id="{6ED55B28-ABB7-D7B4-4AFF-207FA8E20414}"/>
              </a:ext>
            </a:extLst>
          </p:cNvPr>
          <p:cNvSpPr/>
          <p:nvPr/>
        </p:nvSpPr>
        <p:spPr>
          <a:xfrm rot="16200000">
            <a:off x="4801046" y="4072072"/>
            <a:ext cx="364273" cy="404198"/>
          </a:xfrm>
          <a:prstGeom prst="upArrow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D62C3C0-615B-3DD6-5529-9FC1E7CC0394}"/>
              </a:ext>
            </a:extLst>
          </p:cNvPr>
          <p:cNvSpPr/>
          <p:nvPr/>
        </p:nvSpPr>
        <p:spPr>
          <a:xfrm>
            <a:off x="1680118" y="3772366"/>
            <a:ext cx="2795238" cy="1003610"/>
          </a:xfrm>
          <a:prstGeom prst="rect">
            <a:avLst/>
          </a:prstGeom>
          <a:noFill/>
          <a:ln w="38100">
            <a:solidFill>
              <a:srgbClr val="1926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C373DC-6B87-AE98-56CD-3CD06C6EB499}"/>
              </a:ext>
            </a:extLst>
          </p:cNvPr>
          <p:cNvSpPr txBox="1"/>
          <p:nvPr/>
        </p:nvSpPr>
        <p:spPr>
          <a:xfrm>
            <a:off x="1895709" y="3392618"/>
            <a:ext cx="23640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 </a:t>
            </a:r>
            <a:r>
              <a:rPr lang="ko-KR" altLang="en-US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탐지 </a:t>
            </a:r>
            <a:r>
              <a:rPr lang="en-US" altLang="ko-KR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Head </a:t>
            </a:r>
            <a:r>
              <a:rPr lang="ko-KR" altLang="en-US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결합 및 학습 </a:t>
            </a:r>
            <a:r>
              <a:rPr lang="en-US" altLang="ko-KR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2750A6-94E5-745D-7636-8FFFDFE37444}"/>
              </a:ext>
            </a:extLst>
          </p:cNvPr>
          <p:cNvSpPr txBox="1"/>
          <p:nvPr/>
        </p:nvSpPr>
        <p:spPr>
          <a:xfrm>
            <a:off x="1583474" y="4012561"/>
            <a:ext cx="29885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YOLOv7</a:t>
            </a:r>
            <a:r>
              <a:rPr lang="ko-KR" altLang="en-US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또는 </a:t>
            </a:r>
            <a:r>
              <a:rPr lang="en-US" altLang="ko-KR" dirty="0" err="1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EfficientDet</a:t>
            </a:r>
            <a:r>
              <a:rPr lang="ko-KR" altLang="en-US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의 </a:t>
            </a:r>
            <a:endParaRPr lang="en-US" altLang="ko-KR" dirty="0">
              <a:solidFill>
                <a:srgbClr val="19264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헤드 부분을 채택하여 결합</a:t>
            </a:r>
            <a:r>
              <a:rPr lang="en-US" altLang="ko-KR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후 모델 학습</a:t>
            </a:r>
            <a:endParaRPr lang="en-US" altLang="ko-KR" dirty="0">
              <a:solidFill>
                <a:srgbClr val="19264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7156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D01B83EB-1B2C-17B3-83B2-E654F61B4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F28614C6-B068-A619-AA29-8F8F1B242C85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>
            <a:extLst>
              <a:ext uri="{FF2B5EF4-FFF2-40B4-BE49-F238E27FC236}">
                <a16:creationId xmlns:a16="http://schemas.microsoft.com/office/drawing/2014/main" id="{202AA0BA-4E3D-5F17-F5A5-45BC9E640BF0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>
            <a:extLst>
              <a:ext uri="{FF2B5EF4-FFF2-40B4-BE49-F238E27FC236}">
                <a16:creationId xmlns:a16="http://schemas.microsoft.com/office/drawing/2014/main" id="{37B8E270-D8D8-44C8-FD2F-D4CAB5FA21D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472AB9C7-56AF-F5A7-0A97-BC47D2A06DC8}"/>
              </a:ext>
            </a:extLst>
          </p:cNvPr>
          <p:cNvSpPr txBox="1"/>
          <p:nvPr/>
        </p:nvSpPr>
        <p:spPr>
          <a:xfrm>
            <a:off x="1408974" y="306875"/>
            <a:ext cx="7481808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[ 2D Backbone Selection</a:t>
            </a:r>
            <a:r>
              <a:rPr lang="ko-KR" altLang="en-US" sz="2000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b="1" dirty="0">
              <a:solidFill>
                <a:srgbClr val="19264B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  <a:sym typeface="NanumGothic ExtraBold"/>
            </a:endParaRPr>
          </a:p>
        </p:txBody>
      </p:sp>
      <p:pic>
        <p:nvPicPr>
          <p:cNvPr id="3" name="그림 2" descr="텍스트, 폰트, 스크린샷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E02FA73-F632-02D2-BA5B-5089CD978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267" y="851291"/>
            <a:ext cx="6601656" cy="21101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282463-8BFF-4E00-5EE3-D3F77786F851}"/>
              </a:ext>
            </a:extLst>
          </p:cNvPr>
          <p:cNvSpPr txBox="1"/>
          <p:nvPr/>
        </p:nvSpPr>
        <p:spPr>
          <a:xfrm>
            <a:off x="1758462" y="3268195"/>
            <a:ext cx="695647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ko-KR" altLang="en-US" b="1" i="0" u="none" strike="noStrike" dirty="0">
                <a:solidFill>
                  <a:srgbClr val="000000"/>
                </a:solidFill>
                <a:effectLst/>
              </a:rPr>
              <a:t>비교 대상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ko-KR" b="0" i="0" u="none" strike="noStrike" dirty="0" err="1">
                <a:solidFill>
                  <a:srgbClr val="000000"/>
                </a:solidFill>
                <a:effectLst/>
              </a:rPr>
              <a:t>EfficientNet</a:t>
            </a:r>
            <a:r>
              <a:rPr lang="en" altLang="ko-KR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" altLang="ko-KR" b="0" i="0" u="none" strike="noStrike" dirty="0" err="1">
                <a:solidFill>
                  <a:srgbClr val="000000"/>
                </a:solidFill>
                <a:effectLst/>
              </a:rPr>
              <a:t>ConvNeXt</a:t>
            </a:r>
            <a:r>
              <a:rPr lang="en" altLang="ko-KR" b="0" i="0" u="none" strike="noStrike" dirty="0">
                <a:solidFill>
                  <a:srgbClr val="000000"/>
                </a:solidFill>
                <a:effectLst/>
              </a:rPr>
              <a:t>‑Tiny, YOLOv8‑m, Swin‑Tiny </a:t>
            </a:r>
            <a:endParaRPr lang="en" altLang="ko-KR" dirty="0"/>
          </a:p>
          <a:p>
            <a:pPr>
              <a:buFont typeface="Arial" panose="020B0604020202020204" pitchFamily="34" charset="0"/>
              <a:buChar char="•"/>
            </a:pPr>
            <a:endParaRPr lang="en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가장 높은 성능을 보인 </a:t>
            </a:r>
            <a:r>
              <a:rPr lang="en" altLang="ko-KR" b="1" dirty="0" err="1"/>
              <a:t>ConvNeXt</a:t>
            </a:r>
            <a:r>
              <a:rPr lang="en" altLang="ko-KR" dirty="0"/>
              <a:t> </a:t>
            </a:r>
            <a:r>
              <a:rPr lang="ko-KR" altLang="en-US" dirty="0"/>
              <a:t>채택</a:t>
            </a:r>
            <a:endParaRPr lang="en-US" altLang="ko-KR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7558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5C54058E-E185-83B2-6481-3F2EA0294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71524C6C-4A0C-B267-246B-52973DA856DB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>
            <a:extLst>
              <a:ext uri="{FF2B5EF4-FFF2-40B4-BE49-F238E27FC236}">
                <a16:creationId xmlns:a16="http://schemas.microsoft.com/office/drawing/2014/main" id="{4CD0F3DB-E755-DAD9-0B24-730F1872D352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>
            <a:extLst>
              <a:ext uri="{FF2B5EF4-FFF2-40B4-BE49-F238E27FC236}">
                <a16:creationId xmlns:a16="http://schemas.microsoft.com/office/drawing/2014/main" id="{6638B281-CAAA-D06C-3EAF-7A430EAF8C4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909B53F7-2467-B078-6700-4579B3879A43}"/>
              </a:ext>
            </a:extLst>
          </p:cNvPr>
          <p:cNvSpPr txBox="1"/>
          <p:nvPr/>
        </p:nvSpPr>
        <p:spPr>
          <a:xfrm>
            <a:off x="1408974" y="306875"/>
            <a:ext cx="7481808" cy="846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sz="2000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[ 3D Backbone</a:t>
            </a:r>
            <a:r>
              <a:rPr lang="ko-KR" altLang="en-US" sz="2000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b="1" dirty="0">
              <a:solidFill>
                <a:srgbClr val="19264B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  <a:sym typeface="NanumGothic Extra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50560B0-2454-2049-5C7F-9900F3618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941" y="1474470"/>
            <a:ext cx="4097212" cy="14373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D9EB7B-FF78-339E-7432-1CA6460F2615}"/>
              </a:ext>
            </a:extLst>
          </p:cNvPr>
          <p:cNvSpPr txBox="1"/>
          <p:nvPr/>
        </p:nvSpPr>
        <p:spPr>
          <a:xfrm>
            <a:off x="5476019" y="1232922"/>
            <a:ext cx="375607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endParaRPr lang="ko-KR" altLang="en-US" b="1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1" i="0" u="none" strike="noStrike" dirty="0">
                <a:solidFill>
                  <a:srgbClr val="000000"/>
                </a:solidFill>
                <a:effectLst/>
              </a:rPr>
              <a:t>포인트 클라우드 → </a:t>
            </a:r>
            <a:r>
              <a:rPr lang="en" altLang="ko-KR" b="1" i="0" u="none" strike="noStrike" dirty="0">
                <a:solidFill>
                  <a:srgbClr val="000000"/>
                </a:solidFill>
                <a:effectLst/>
              </a:rPr>
              <a:t>BEV 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</a:rPr>
              <a:t>맵 변환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격자 크기 </a:t>
            </a:r>
            <a:r>
              <a:rPr lang="en" altLang="ko-KR" b="0" i="0" u="none" strike="noStrike" dirty="0">
                <a:solidFill>
                  <a:srgbClr val="000000"/>
                </a:solidFill>
                <a:effectLst/>
              </a:rPr>
              <a:t>H×W,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해상도 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0.1</a:t>
            </a:r>
            <a:r>
              <a:rPr lang="en" altLang="ko-KR" b="0" i="0" u="none" strike="noStrike" dirty="0">
                <a:solidFill>
                  <a:srgbClr val="000000"/>
                </a:solidFill>
                <a:effectLst/>
              </a:rPr>
              <a:t>m/</a:t>
            </a:r>
            <a:r>
              <a:rPr lang="en-US" altLang="ko-KR" dirty="0"/>
              <a:t>pixel</a:t>
            </a:r>
            <a:endParaRPr lang="ko-KR" altLang="en-US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dirty="0"/>
              <a:t>channel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" altLang="ko-KR" b="1" i="0" u="none" strike="noStrike" dirty="0">
                <a:solidFill>
                  <a:srgbClr val="000000"/>
                </a:solidFill>
                <a:effectLst/>
              </a:rPr>
              <a:t>Height</a:t>
            </a:r>
            <a:r>
              <a:rPr lang="en" altLang="ko-KR" b="0" i="0" u="none" strike="noStrike" dirty="0">
                <a:solidFill>
                  <a:srgbClr val="000000"/>
                </a:solidFill>
                <a:effectLst/>
              </a:rPr>
              <a:t> 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" altLang="ko-KR" b="1" i="0" u="none" strike="noStrike" dirty="0">
                <a:solidFill>
                  <a:srgbClr val="000000"/>
                </a:solidFill>
                <a:effectLst/>
              </a:rPr>
              <a:t>Intensity</a:t>
            </a:r>
            <a:r>
              <a:rPr lang="en" altLang="ko-KR" b="0" i="0" u="none" strike="noStrike" dirty="0">
                <a:solidFill>
                  <a:srgbClr val="000000"/>
                </a:solidFill>
                <a:effectLst/>
              </a:rPr>
              <a:t> </a:t>
            </a:r>
            <a:endParaRPr lang="en" altLang="ko-KR" dirty="0"/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" altLang="ko-KR" b="1" i="0" u="none" strike="noStrike" dirty="0">
                <a:solidFill>
                  <a:srgbClr val="000000"/>
                </a:solidFill>
                <a:effectLst/>
              </a:rPr>
              <a:t>Density</a:t>
            </a:r>
            <a:endParaRPr lang="en" altLang="ko-KR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" altLang="ko-KR" b="1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" altLang="ko-KR" b="1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R" b="1" i="0" u="none" strike="noStrike" dirty="0">
                <a:solidFill>
                  <a:srgbClr val="000000"/>
                </a:solidFill>
                <a:effectLst/>
              </a:rPr>
              <a:t>BEV-only 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</a:rPr>
              <a:t>성능 </a:t>
            </a:r>
            <a:r>
              <a:rPr lang="ko-KR" altLang="en-US" b="1" i="0" u="none" strike="noStrike" dirty="0" err="1">
                <a:solidFill>
                  <a:srgbClr val="000000"/>
                </a:solidFill>
                <a:effectLst/>
              </a:rPr>
              <a:t>비교중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b="1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en" altLang="ko-KR" b="1" i="0" u="none" strike="noStrike" dirty="0">
                <a:solidFill>
                  <a:srgbClr val="000000"/>
                </a:solidFill>
                <a:effectLst/>
              </a:rPr>
              <a:t>Table II)</a:t>
            </a:r>
            <a:r>
              <a:rPr lang="en" altLang="ko-KR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altLang="ko-KR" b="0" i="0" u="none" strike="noStrike" dirty="0">
                <a:solidFill>
                  <a:srgbClr val="000000"/>
                </a:solidFill>
                <a:effectLst/>
              </a:rPr>
              <a:t>ResNet‑18, MobileNetV3‑Small, Custom CNN</a:t>
            </a:r>
          </a:p>
        </p:txBody>
      </p:sp>
    </p:spTree>
    <p:extLst>
      <p:ext uri="{BB962C8B-B14F-4D97-AF65-F5344CB8AC3E}">
        <p14:creationId xmlns:p14="http://schemas.microsoft.com/office/powerpoint/2010/main" val="487412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E58DFB4F-36E5-D9E4-AF10-64849E777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2783C9EC-A455-F169-42F3-2A8703434BF2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>
            <a:extLst>
              <a:ext uri="{FF2B5EF4-FFF2-40B4-BE49-F238E27FC236}">
                <a16:creationId xmlns:a16="http://schemas.microsoft.com/office/drawing/2014/main" id="{29477F57-F656-BF89-1B60-7DB206B889C5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>
            <a:extLst>
              <a:ext uri="{FF2B5EF4-FFF2-40B4-BE49-F238E27FC236}">
                <a16:creationId xmlns:a16="http://schemas.microsoft.com/office/drawing/2014/main" id="{960096C3-14EF-3A51-226E-54B1F3AA717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29B0427A-B09D-7B56-0C10-2FA5E784530D}"/>
              </a:ext>
            </a:extLst>
          </p:cNvPr>
          <p:cNvSpPr txBox="1"/>
          <p:nvPr/>
        </p:nvSpPr>
        <p:spPr>
          <a:xfrm>
            <a:off x="1408974" y="306875"/>
            <a:ext cx="7481808" cy="846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sz="2000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 </a:t>
            </a:r>
            <a:r>
              <a:rPr lang="ko-KR" altLang="en-US" sz="2000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상호 </a:t>
            </a:r>
            <a:r>
              <a:rPr lang="ko-KR" altLang="en-US" sz="2000" dirty="0" err="1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어텐션</a:t>
            </a:r>
            <a:r>
              <a:rPr lang="ko-KR" altLang="en-US" sz="2000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퓨전 모듈</a:t>
            </a:r>
            <a:r>
              <a:rPr lang="en-US" altLang="ko-KR" sz="2000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(CAFM)</a:t>
            </a:r>
            <a:r>
              <a:rPr lang="ko-KR" altLang="en-US" sz="2000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b="1" dirty="0">
              <a:solidFill>
                <a:srgbClr val="19264B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  <a:sym typeface="NanumGothic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CC570A-7FF6-67D6-EA9D-4D68648486E3}"/>
              </a:ext>
            </a:extLst>
          </p:cNvPr>
          <p:cNvSpPr txBox="1"/>
          <p:nvPr/>
        </p:nvSpPr>
        <p:spPr>
          <a:xfrm>
            <a:off x="1499604" y="3075287"/>
            <a:ext cx="8299938" cy="1904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endParaRPr lang="en" altLang="ko-KR" sz="1200" b="1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" altLang="ko-KR" sz="1200" b="1" i="0" u="none" strike="noStrike" dirty="0">
                <a:solidFill>
                  <a:srgbClr val="000000"/>
                </a:solidFill>
                <a:effectLst/>
              </a:rPr>
              <a:t>Spatial Gating</a:t>
            </a:r>
            <a:endParaRPr lang="en" altLang="ko-KR" sz="1200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</a:rPr>
              <a:t>배경 억제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</a:rPr>
              <a:t>객체 영역 강조 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" altLang="ko-KR" sz="1200" b="1" i="0" u="none" strike="noStrike" dirty="0">
                <a:solidFill>
                  <a:srgbClr val="000000"/>
                </a:solidFill>
                <a:effectLst/>
              </a:rPr>
              <a:t>Semantic Cross‑Attention</a:t>
            </a:r>
            <a:endParaRPr lang="en" altLang="ko-KR" sz="1200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r>
              <a:rPr lang="en" altLang="ko-KR" sz="1200" b="0" i="0" u="none" strike="noStrike" dirty="0">
                <a:solidFill>
                  <a:srgbClr val="000000"/>
                </a:solidFill>
                <a:effectLst/>
              </a:rPr>
              <a:t>BEV features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</a:rPr>
              <a:t>보강 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" altLang="ko-KR" sz="1200" b="1" i="0" u="none" strike="noStrike" dirty="0">
                <a:solidFill>
                  <a:srgbClr val="000000"/>
                </a:solidFill>
                <a:effectLst/>
              </a:rPr>
              <a:t>Feature Refinement</a:t>
            </a:r>
            <a:endParaRPr lang="en" altLang="ko-KR" sz="1200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</a:rPr>
              <a:t>각 스트림 </a:t>
            </a:r>
            <a:r>
              <a:rPr lang="en" altLang="ko-KR" sz="1200" b="0" i="0" u="none" strike="noStrike" dirty="0">
                <a:solidFill>
                  <a:srgbClr val="000000"/>
                </a:solidFill>
                <a:effectLst/>
              </a:rPr>
              <a:t>FFN + residual + </a:t>
            </a:r>
            <a:r>
              <a:rPr lang="en" altLang="ko-KR" sz="1200" b="0" i="0" u="none" strike="noStrike" dirty="0" err="1">
                <a:solidFill>
                  <a:srgbClr val="000000"/>
                </a:solidFill>
                <a:effectLst/>
              </a:rPr>
              <a:t>LayerNorm</a:t>
            </a:r>
            <a:r>
              <a:rPr lang="en" altLang="ko-KR" sz="1200" b="0" i="0" u="none" strike="noStrike" dirty="0">
                <a:solidFill>
                  <a:srgbClr val="000000"/>
                </a:solidFill>
                <a:effectLst/>
              </a:rPr>
              <a:t> → F′img, </a:t>
            </a:r>
            <a:r>
              <a:rPr lang="en" altLang="ko-KR" sz="1200" b="0" i="0" u="none" strike="noStrike" dirty="0" err="1">
                <a:solidFill>
                  <a:srgbClr val="000000"/>
                </a:solidFill>
                <a:effectLst/>
              </a:rPr>
              <a:t>F′bev</a:t>
            </a:r>
            <a:r>
              <a:rPr lang="en" altLang="ko-KR" sz="1200" b="0" i="0" u="none" strike="noStrike" dirty="0">
                <a:solidFill>
                  <a:srgbClr val="000000"/>
                </a:solidFill>
                <a:effectLst/>
              </a:rPr>
              <a:t> </a:t>
            </a:r>
          </a:p>
        </p:txBody>
      </p:sp>
      <p:pic>
        <p:nvPicPr>
          <p:cNvPr id="11" name="그림 10" descr="텍스트, 도표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CD7A3F1-0B63-5A69-196A-EDBA5DCEA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963" y="789917"/>
            <a:ext cx="6810474" cy="253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74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51CC3DD3-BBF0-644B-3CED-8B7337798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F3881ED6-C8EE-1DB1-6CB7-1F869007EC11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>
            <a:extLst>
              <a:ext uri="{FF2B5EF4-FFF2-40B4-BE49-F238E27FC236}">
                <a16:creationId xmlns:a16="http://schemas.microsoft.com/office/drawing/2014/main" id="{8523224F-CCF5-BC3F-E3E0-0CFACB657587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>
            <a:extLst>
              <a:ext uri="{FF2B5EF4-FFF2-40B4-BE49-F238E27FC236}">
                <a16:creationId xmlns:a16="http://schemas.microsoft.com/office/drawing/2014/main" id="{52F9B4FA-E2E1-2373-57DE-48B1E3709C0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C5ED99D5-781D-A86F-A1F1-42829775ABE7}"/>
              </a:ext>
            </a:extLst>
          </p:cNvPr>
          <p:cNvSpPr txBox="1"/>
          <p:nvPr/>
        </p:nvSpPr>
        <p:spPr>
          <a:xfrm>
            <a:off x="1408974" y="306875"/>
            <a:ext cx="7481808" cy="846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sz="2000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 </a:t>
            </a:r>
            <a:r>
              <a:rPr lang="ko-KR" altLang="en-US" sz="2000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탐지 </a:t>
            </a:r>
            <a:r>
              <a:rPr lang="en-US" altLang="ko-KR" sz="2000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Head </a:t>
            </a:r>
            <a:r>
              <a:rPr lang="ko-KR" altLang="en-US" sz="2000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결합 및 학습 </a:t>
            </a:r>
            <a:r>
              <a:rPr lang="en-US" altLang="ko-KR" sz="2000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b="1" dirty="0">
              <a:solidFill>
                <a:srgbClr val="19264B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EE4956C-925A-B810-961A-7B1CF0DEA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678" y="889328"/>
            <a:ext cx="7772400" cy="21268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F53F48-E794-99A4-9687-69B8935DB247}"/>
              </a:ext>
            </a:extLst>
          </p:cNvPr>
          <p:cNvSpPr txBox="1"/>
          <p:nvPr/>
        </p:nvSpPr>
        <p:spPr>
          <a:xfrm>
            <a:off x="1408974" y="3246932"/>
            <a:ext cx="8862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b="1" dirty="0"/>
              <a:t>결합</a:t>
            </a:r>
            <a:r>
              <a:rPr lang="en-US" altLang="ko-KR" dirty="0"/>
              <a:t>: </a:t>
            </a:r>
            <a:r>
              <a:rPr lang="en" altLang="ko-KR" dirty="0"/>
              <a:t>F′img, </a:t>
            </a:r>
            <a:r>
              <a:rPr lang="en" altLang="ko-KR" dirty="0" err="1"/>
              <a:t>F′bev</a:t>
            </a:r>
            <a:r>
              <a:rPr lang="en" altLang="ko-KR" dirty="0"/>
              <a:t> </a:t>
            </a:r>
            <a:r>
              <a:rPr lang="ko-KR" altLang="en-US" dirty="0"/>
              <a:t>채널 축 방향 </a:t>
            </a:r>
            <a:r>
              <a:rPr lang="en" altLang="ko-KR" dirty="0" err="1"/>
              <a:t>concat</a:t>
            </a:r>
            <a:r>
              <a:rPr lang="en" altLang="ko-KR" dirty="0"/>
              <a:t> → 1×1 conv → FPN → Detection Head</a:t>
            </a:r>
          </a:p>
          <a:p>
            <a:pPr>
              <a:buNone/>
            </a:pPr>
            <a:endParaRPr lang="en" altLang="ko-KR" dirty="0"/>
          </a:p>
          <a:p>
            <a:pPr>
              <a:buNone/>
            </a:pPr>
            <a:r>
              <a:rPr lang="en" altLang="ko-KR" b="1" dirty="0"/>
              <a:t>Head </a:t>
            </a:r>
            <a:r>
              <a:rPr lang="ko-KR" altLang="en-US" b="1" dirty="0"/>
              <a:t>구조</a:t>
            </a:r>
            <a:r>
              <a:rPr lang="en-US" altLang="ko-KR" dirty="0"/>
              <a:t>: </a:t>
            </a:r>
            <a:r>
              <a:rPr lang="en" altLang="ko-KR" dirty="0"/>
              <a:t>Anchor‑free (FCOS </a:t>
            </a:r>
            <a:r>
              <a:rPr lang="ko-KR" altLang="en-US" dirty="0"/>
              <a:t>유사</a:t>
            </a:r>
            <a:r>
              <a:rPr lang="en-US" altLang="ko-KR" dirty="0"/>
              <a:t>)</a:t>
            </a:r>
          </a:p>
          <a:p>
            <a:pPr>
              <a:buNone/>
            </a:pPr>
            <a:endParaRPr lang="en-US" altLang="ko-KR" b="1" dirty="0"/>
          </a:p>
          <a:p>
            <a:pPr>
              <a:buNone/>
            </a:pPr>
            <a:r>
              <a:rPr lang="ko-KR" altLang="en-US" b="1" dirty="0"/>
              <a:t>손실 함수</a:t>
            </a:r>
            <a:r>
              <a:rPr lang="en-US" altLang="ko-KR" dirty="0"/>
              <a:t>:</a:t>
            </a:r>
          </a:p>
          <a:p>
            <a:pPr>
              <a:buNone/>
            </a:pPr>
            <a:endParaRPr lang="en-US" altLang="ko-KR" dirty="0"/>
          </a:p>
        </p:txBody>
      </p:sp>
      <p:pic>
        <p:nvPicPr>
          <p:cNvPr id="7" name="그림 6" descr="폰트, 타이포그래피, 화이트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2BDF9D5-8366-6EE0-869E-5ED4FD7E23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3704" y="4140000"/>
            <a:ext cx="1836030" cy="27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840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E623EEC9-EF4F-3886-DA1D-F83D3C9C5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8D7B6D5C-A11F-928B-C038-088948FAC210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>
            <a:extLst>
              <a:ext uri="{FF2B5EF4-FFF2-40B4-BE49-F238E27FC236}">
                <a16:creationId xmlns:a16="http://schemas.microsoft.com/office/drawing/2014/main" id="{7F9F8FAE-E34B-F097-DB5E-CC7829943D3A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>
            <a:extLst>
              <a:ext uri="{FF2B5EF4-FFF2-40B4-BE49-F238E27FC236}">
                <a16:creationId xmlns:a16="http://schemas.microsoft.com/office/drawing/2014/main" id="{4602DD7B-7A9F-7413-C9EF-61982FEAB3D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865DF2A2-6386-701F-DAAC-2BA105085E10}"/>
              </a:ext>
            </a:extLst>
          </p:cNvPr>
          <p:cNvSpPr txBox="1"/>
          <p:nvPr/>
        </p:nvSpPr>
        <p:spPr>
          <a:xfrm>
            <a:off x="1408974" y="306875"/>
            <a:ext cx="7481808" cy="846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sz="2000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 </a:t>
            </a:r>
            <a:r>
              <a:rPr lang="ko-KR" altLang="en-US" sz="2000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실험결과 및 비교 </a:t>
            </a:r>
            <a:r>
              <a:rPr lang="en-US" altLang="ko-KR" sz="2000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2000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진행중</a:t>
            </a:r>
            <a:r>
              <a:rPr lang="en-US" altLang="ko-KR" sz="2000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r>
              <a:rPr lang="ko-KR" altLang="en-US" sz="2000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b="1" dirty="0">
              <a:solidFill>
                <a:srgbClr val="19264B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  <a:sym typeface="NanumGothic ExtraBold"/>
            </a:endParaRPr>
          </a:p>
        </p:txBody>
      </p:sp>
      <p:pic>
        <p:nvPicPr>
          <p:cNvPr id="5" name="그림 4" descr="텍스트, 폰트, 스크린샷, 영수증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0A0074A-6B60-46B4-6967-DE0261C4E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710" y="1293908"/>
            <a:ext cx="5958579" cy="236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4602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318</Words>
  <Application>Microsoft Macintosh PowerPoint</Application>
  <PresentationFormat>화면 슬라이드 쇼(16:9)</PresentationFormat>
  <Paragraphs>62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Arial</vt:lpstr>
      <vt:lpstr>Pretendard Black</vt:lpstr>
      <vt:lpstr>Pretendard SemiBold</vt:lpstr>
      <vt:lpstr>Pretendard Medium</vt:lpstr>
      <vt:lpstr>Pretendard Light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Jaeyoung Yang</dc:creator>
  <cp:lastModifiedBy>강민성</cp:lastModifiedBy>
  <cp:revision>6</cp:revision>
  <dcterms:modified xsi:type="dcterms:W3CDTF">2025-07-29T06:50:39Z</dcterms:modified>
</cp:coreProperties>
</file>